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708775" cy="97742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C4E32-CE4F-40D9-9F30-6E61DCF44F97}" type="datetimeFigureOut">
              <a:rPr lang="en-CA" smtClean="0"/>
              <a:t>22/02/2021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39700-6944-4895-8F24-BA732D4F88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2986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168275" cy="67341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6681788"/>
            <a:ext cx="9144000" cy="176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14288" y="6694488"/>
            <a:ext cx="395287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0" anchor="b"/>
          <a:lstStyle/>
          <a:p>
            <a:pPr algn="l">
              <a:spcBef>
                <a:spcPct val="0"/>
              </a:spcBef>
              <a:tabLst>
                <a:tab pos="9144000" algn="r"/>
              </a:tabLst>
            </a:pPr>
            <a:fld id="{0C797257-8954-4751-9755-5D976C882AF9}" type="slidenum">
              <a:rPr lang="sv-SE" sz="800" b="1">
                <a:solidFill>
                  <a:schemeClr val="bg1"/>
                </a:solidFill>
              </a:rPr>
              <a:pPr algn="l">
                <a:spcBef>
                  <a:spcPct val="0"/>
                </a:spcBef>
                <a:tabLst>
                  <a:tab pos="9144000" algn="r"/>
                </a:tabLst>
              </a:pPr>
              <a:t>‹#›</a:t>
            </a:fld>
            <a:r>
              <a:rPr lang="sv-SE" sz="1200" b="1">
                <a:solidFill>
                  <a:schemeClr val="bg1"/>
                </a:solidFill>
              </a:rPr>
              <a:t> 	</a:t>
            </a:r>
            <a:r>
              <a:rPr lang="sv-SE" sz="11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1470025"/>
          </a:xfrm>
        </p:spPr>
        <p:txBody>
          <a:bodyPr/>
          <a:lstStyle>
            <a:lvl1pPr algn="ctr">
              <a:lnSpc>
                <a:spcPts val="3800"/>
              </a:lnSpc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9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900" y="4356100"/>
            <a:ext cx="3380239" cy="210922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HÖGSTA FÖRVALTNINGSDOMSTOLEN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116808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713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168275" cy="67341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6681788"/>
            <a:ext cx="9144000" cy="176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Huvudrubrik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677025"/>
            <a:ext cx="8604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00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HÖGSTA FÖRVALTNINGSDOMSTOLEN</a:t>
            </a:r>
            <a:endParaRPr lang="sv-SE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4288" y="6694488"/>
            <a:ext cx="395287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0" anchor="b"/>
          <a:lstStyle/>
          <a:p>
            <a:pPr algn="l">
              <a:spcBef>
                <a:spcPct val="0"/>
              </a:spcBef>
              <a:tabLst>
                <a:tab pos="9144000" algn="r"/>
              </a:tabLst>
            </a:pPr>
            <a:fld id="{6819FBE7-0700-4B2F-A349-50DC99DFC65F}" type="slidenum">
              <a:rPr lang="sv-SE" sz="800" b="1">
                <a:solidFill>
                  <a:schemeClr val="bg1"/>
                </a:solidFill>
              </a:rPr>
              <a:pPr algn="l">
                <a:spcBef>
                  <a:spcPct val="0"/>
                </a:spcBef>
                <a:tabLst>
                  <a:tab pos="9144000" algn="r"/>
                </a:tabLst>
              </a:pPr>
              <a:t>‹#›</a:t>
            </a:fld>
            <a:r>
              <a:rPr lang="sv-SE" sz="1200" b="1">
                <a:solidFill>
                  <a:schemeClr val="bg1"/>
                </a:solidFill>
              </a:rPr>
              <a:t> 	</a:t>
            </a:r>
            <a:r>
              <a:rPr lang="sv-SE" sz="1100" b="1">
                <a:solidFill>
                  <a:schemeClr val="bg1"/>
                </a:solidFill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Precedent</a:t>
            </a:r>
            <a:r>
              <a:rPr lang="sv-SE" dirty="0" smtClean="0"/>
              <a:t>: stare </a:t>
            </a:r>
            <a:r>
              <a:rPr lang="sv-SE" dirty="0" err="1" smtClean="0"/>
              <a:t>decisis</a:t>
            </a:r>
            <a:r>
              <a:rPr lang="sv-SE" dirty="0" smtClean="0"/>
              <a:t> v. </a:t>
            </a:r>
            <a:r>
              <a:rPr lang="sv-SE" dirty="0" err="1" smtClean="0"/>
              <a:t>change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case</a:t>
            </a:r>
            <a:r>
              <a:rPr lang="sv-SE" dirty="0" smtClean="0"/>
              <a:t> </a:t>
            </a:r>
            <a:r>
              <a:rPr lang="sv-SE" dirty="0" err="1" smtClean="0"/>
              <a:t>law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800" dirty="0" smtClean="0"/>
              <a:t>Sweden</a:t>
            </a:r>
          </a:p>
          <a:p>
            <a:r>
              <a:rPr lang="sv-SE" dirty="0" err="1" smtClean="0"/>
              <a:t>Justice</a:t>
            </a:r>
            <a:r>
              <a:rPr lang="sv-SE" dirty="0" smtClean="0"/>
              <a:t> Kristina Ståhl</a:t>
            </a:r>
          </a:p>
          <a:p>
            <a:r>
              <a:rPr lang="sv-SE" dirty="0" err="1" smtClean="0"/>
              <a:t>Supreme</a:t>
            </a:r>
            <a:r>
              <a:rPr lang="sv-SE" dirty="0" smtClean="0"/>
              <a:t> Administrative Court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271924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Swedish </a:t>
            </a:r>
            <a:r>
              <a:rPr lang="sv-SE" dirty="0" err="1" smtClean="0"/>
              <a:t>court</a:t>
            </a:r>
            <a:r>
              <a:rPr lang="sv-SE" dirty="0" smtClean="0"/>
              <a:t> system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courts that deal with criminal law and private law.</a:t>
            </a:r>
          </a:p>
          <a:p>
            <a:r>
              <a:rPr lang="en-US" dirty="0" smtClean="0"/>
              <a:t>Administrative courts that deal with administrative law, including tax law.</a:t>
            </a:r>
          </a:p>
          <a:p>
            <a:r>
              <a:rPr lang="en-US" dirty="0" smtClean="0"/>
              <a:t>The Supreme Court and the Supreme Administrative Court have as their main task to deliver precedents.</a:t>
            </a:r>
          </a:p>
          <a:p>
            <a:r>
              <a:rPr lang="en-US" dirty="0" smtClean="0"/>
              <a:t>Approximately 8000 cases (of which 1/3 are tax cases) are appealed to the </a:t>
            </a:r>
            <a:r>
              <a:rPr lang="en-US" dirty="0"/>
              <a:t>Supreme Administrative Court </a:t>
            </a:r>
            <a:r>
              <a:rPr lang="en-US" dirty="0" smtClean="0"/>
              <a:t>every year.</a:t>
            </a:r>
          </a:p>
          <a:p>
            <a:r>
              <a:rPr lang="en-US" dirty="0" smtClean="0"/>
              <a:t>Leave to appeal is granted in less than two percent of the cases.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HÖGSTA FÖRVALTNINGSDOMSTOLEN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3159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Swedish </a:t>
            </a:r>
            <a:r>
              <a:rPr lang="sv-SE" dirty="0" err="1"/>
              <a:t>court</a:t>
            </a:r>
            <a:r>
              <a:rPr lang="sv-SE" dirty="0"/>
              <a:t> system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16 judges in the </a:t>
            </a:r>
            <a:r>
              <a:rPr lang="en-US" dirty="0"/>
              <a:t>Supreme Administrative </a:t>
            </a:r>
            <a:r>
              <a:rPr lang="en-US" dirty="0" smtClean="0"/>
              <a:t>Court.</a:t>
            </a:r>
          </a:p>
          <a:p>
            <a:r>
              <a:rPr lang="en-US" dirty="0" smtClean="0"/>
              <a:t>When </a:t>
            </a:r>
            <a:r>
              <a:rPr lang="en-US" dirty="0"/>
              <a:t>delivering a judgment, the court consists of five judges.</a:t>
            </a:r>
          </a:p>
          <a:p>
            <a:r>
              <a:rPr lang="en-US" dirty="0" smtClean="0"/>
              <a:t>If the judges agree on the outcome and the reasoning of the case, they deliver a joint (collective) judgment.</a:t>
            </a:r>
          </a:p>
          <a:p>
            <a:r>
              <a:rPr lang="en-US" dirty="0" smtClean="0"/>
              <a:t>If someone disagrees with the outcome or the reasoning, he or she may express a dissenting opinion.</a:t>
            </a:r>
          </a:p>
          <a:p>
            <a:r>
              <a:rPr lang="en-US" dirty="0" smtClean="0"/>
              <a:t>It is also possible for a judge that agrees with the majority to further develop his or hers reasoning in a separate opinion.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HÖGSTA FÖRVALTNINGSDOMSTOLEN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72660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rule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law</a:t>
            </a:r>
            <a:r>
              <a:rPr lang="sv-SE" dirty="0" smtClean="0"/>
              <a:t> </a:t>
            </a:r>
            <a:r>
              <a:rPr lang="sv-SE" dirty="0" err="1" smtClean="0"/>
              <a:t>rules</a:t>
            </a:r>
            <a:r>
              <a:rPr lang="sv-SE" dirty="0" smtClean="0"/>
              <a:t> in tax </a:t>
            </a:r>
            <a:r>
              <a:rPr lang="sv-SE" dirty="0" err="1" smtClean="0"/>
              <a:t>law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Sweden adheres to the principle ”no tax without law” (”</a:t>
            </a:r>
            <a:r>
              <a:rPr lang="en-US" dirty="0" err="1" smtClean="0"/>
              <a:t>nullum</a:t>
            </a:r>
            <a:r>
              <a:rPr lang="en-US" dirty="0" smtClean="0"/>
              <a:t> </a:t>
            </a:r>
            <a:r>
              <a:rPr lang="en-US" dirty="0" err="1" smtClean="0"/>
              <a:t>tributum</a:t>
            </a:r>
            <a:r>
              <a:rPr lang="en-US" dirty="0" smtClean="0"/>
              <a:t> sine </a:t>
            </a:r>
            <a:r>
              <a:rPr lang="en-US" dirty="0" err="1" smtClean="0"/>
              <a:t>lege</a:t>
            </a:r>
            <a:r>
              <a:rPr lang="en-US" dirty="0" smtClean="0"/>
              <a:t>”).</a:t>
            </a:r>
          </a:p>
          <a:p>
            <a:r>
              <a:rPr lang="en-US" dirty="0" smtClean="0"/>
              <a:t>It is stated in the Constitution that tax shall follow from law enacted by Parliament.</a:t>
            </a:r>
          </a:p>
          <a:p>
            <a:r>
              <a:rPr lang="en-US" dirty="0" smtClean="0"/>
              <a:t>The competence to issue tax provisions can not be delegated to the Government or to a public authority.</a:t>
            </a:r>
          </a:p>
          <a:p>
            <a:r>
              <a:rPr lang="en-US" dirty="0" smtClean="0"/>
              <a:t>In principle, the courts may not overstep the boundaries of written tax law. 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 smtClean="0"/>
              <a:t>HÖGSTA FÖRVALTNINGSDOMSTOLEN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225704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Statute</a:t>
            </a:r>
            <a:r>
              <a:rPr lang="sv-SE" dirty="0" smtClean="0"/>
              <a:t> </a:t>
            </a:r>
            <a:r>
              <a:rPr lang="sv-SE" dirty="0" err="1" smtClean="0"/>
              <a:t>law</a:t>
            </a:r>
            <a:r>
              <a:rPr lang="sv-SE" dirty="0" smtClean="0"/>
              <a:t> v. </a:t>
            </a:r>
            <a:r>
              <a:rPr lang="sv-SE" dirty="0" err="1" smtClean="0"/>
              <a:t>precedents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Statute law is the primary source of law.</a:t>
            </a:r>
          </a:p>
          <a:p>
            <a:r>
              <a:rPr lang="en-US" dirty="0" smtClean="0"/>
              <a:t>Case law from the Supreme Administrative Court is not formally binding.</a:t>
            </a:r>
          </a:p>
          <a:p>
            <a:r>
              <a:rPr lang="en-US" dirty="0" smtClean="0"/>
              <a:t>However, in practice it is followed by lower courts and by the Supreme Administrative Court itself as if it was binding.</a:t>
            </a:r>
          </a:p>
          <a:p>
            <a:r>
              <a:rPr lang="en-US" dirty="0" smtClean="0"/>
              <a:t>This is true not only when a judgment is well reasoned and thus has persuasive authority.  </a:t>
            </a:r>
          </a:p>
          <a:p>
            <a:r>
              <a:rPr lang="en-US" dirty="0" smtClean="0"/>
              <a:t>Also ill-founded judgments are accepted as precedents and followed by lower courts.</a:t>
            </a:r>
          </a:p>
          <a:p>
            <a:r>
              <a:rPr lang="en-US" dirty="0" smtClean="0"/>
              <a:t>If the Supreme Administrative Court wants to change its case law, it feels obliged to do so through a plenary decision.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40925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writing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a </a:t>
            </a:r>
            <a:r>
              <a:rPr lang="sv-SE" dirty="0" err="1" smtClean="0"/>
              <a:t>precedent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713288"/>
          </a:xfrm>
        </p:spPr>
        <p:txBody>
          <a:bodyPr/>
          <a:lstStyle/>
          <a:p>
            <a:r>
              <a:rPr lang="en-US" dirty="0" smtClean="0"/>
              <a:t>The judgments are quite long.</a:t>
            </a:r>
          </a:p>
          <a:p>
            <a:r>
              <a:rPr lang="en-US" dirty="0" smtClean="0"/>
              <a:t>They often consist of a general part where the Court undertakes a broader analysis of the current issue.</a:t>
            </a:r>
          </a:p>
          <a:p>
            <a:r>
              <a:rPr lang="en-US" dirty="0" smtClean="0"/>
              <a:t>After that, the Court applies this analysis to the circumstances of the present case.</a:t>
            </a:r>
          </a:p>
          <a:p>
            <a:r>
              <a:rPr lang="en-US" dirty="0" smtClean="0"/>
              <a:t>The judgments regularly include references to previous case law. </a:t>
            </a: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7808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merits of the Swedish system…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honoring of the rule of law gives the system democratic legitimacy and promotes legal certainty (the Court can only maneuver within the boundaries of written law).</a:t>
            </a:r>
          </a:p>
          <a:p>
            <a:r>
              <a:rPr lang="en-US" dirty="0" smtClean="0"/>
              <a:t>Following previous case law promotes predictability.</a:t>
            </a:r>
          </a:p>
          <a:p>
            <a:r>
              <a:rPr lang="en-US" dirty="0" smtClean="0"/>
              <a:t>Judgments that are thoroughly </a:t>
            </a:r>
            <a:r>
              <a:rPr lang="en-US" smtClean="0"/>
              <a:t>reasoned promote </a:t>
            </a:r>
            <a:r>
              <a:rPr lang="en-US" dirty="0" smtClean="0"/>
              <a:t>transparency.  </a:t>
            </a: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05366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and some drawbacks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ambition to write broad judgments that may work as precedents also in cases where the circumstances are different may turn the Court into a legislator.</a:t>
            </a:r>
          </a:p>
          <a:p>
            <a:r>
              <a:rPr lang="en-US" dirty="0" smtClean="0"/>
              <a:t>Previous case law may work as a straitjacket, not allowing the Court to make the best decision in the case before it. </a:t>
            </a:r>
          </a:p>
          <a:p>
            <a:r>
              <a:rPr lang="en-US" dirty="0" smtClean="0"/>
              <a:t>There may be a reluctance to refer a case to a plenary decision in order to change case law. In principle, this is done only in cases that raise questions of more fundamental importance.</a:t>
            </a:r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8046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all_sverigesdomstolar_v0">
  <a:themeElements>
    <a:clrScheme name="SverigesDomstolar">
      <a:dk1>
        <a:sysClr val="windowText" lastClr="000000"/>
      </a:dk1>
      <a:lt1>
        <a:sysClr val="window" lastClr="FFFFFF"/>
      </a:lt1>
      <a:dk2>
        <a:srgbClr val="006699"/>
      </a:dk2>
      <a:lt2>
        <a:srgbClr val="E0E0E0"/>
      </a:lt2>
      <a:accent1>
        <a:srgbClr val="CC654D"/>
      </a:accent1>
      <a:accent2>
        <a:srgbClr val="6699CC"/>
      </a:accent2>
      <a:accent3>
        <a:srgbClr val="FFCC66"/>
      </a:accent3>
      <a:accent4>
        <a:srgbClr val="990000"/>
      </a:accent4>
      <a:accent5>
        <a:srgbClr val="006699"/>
      </a:accent5>
      <a:accent6>
        <a:srgbClr val="CC9933"/>
      </a:accent6>
      <a:hlink>
        <a:srgbClr val="0000FF"/>
      </a:hlink>
      <a:folHlink>
        <a:srgbClr val="800080"/>
      </a:folHlink>
    </a:clrScheme>
    <a:fontScheme name="mall_sverigesdomstolar_v0">
      <a:majorFont>
        <a:latin typeface="Garamond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66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mall_sverigesdomstolar_v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3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2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14">
        <a:dk1>
          <a:srgbClr val="000000"/>
        </a:dk1>
        <a:lt1>
          <a:srgbClr val="FFFFFF"/>
        </a:lt1>
        <a:dk2>
          <a:srgbClr val="006699"/>
        </a:dk2>
        <a:lt2>
          <a:srgbClr val="C0C0C0"/>
        </a:lt2>
        <a:accent1>
          <a:srgbClr val="CC6666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B8B8"/>
        </a:accent5>
        <a:accent6>
          <a:srgbClr val="2D2D8A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</Template>
  <TotalTime>245</TotalTime>
  <Words>570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Garamond</vt:lpstr>
      <vt:lpstr>Trebuchet MS</vt:lpstr>
      <vt:lpstr>mall_sverigesdomstolar_v0</vt:lpstr>
      <vt:lpstr>Precedent: stare decisis v. change of case law</vt:lpstr>
      <vt:lpstr>The Swedish court system</vt:lpstr>
      <vt:lpstr>The Swedish court system</vt:lpstr>
      <vt:lpstr>The rule of law rules in tax law</vt:lpstr>
      <vt:lpstr>Statute law v. precedents</vt:lpstr>
      <vt:lpstr>The writing of a precedent</vt:lpstr>
      <vt:lpstr>Some merits of the Swedish system…</vt:lpstr>
      <vt:lpstr>… and some drawbacks</vt:lpstr>
    </vt:vector>
  </TitlesOfParts>
  <Company>Sveriges Domstolar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Precedent: stare decisis v. change of case law</dc:title>
  <dc:creator>Kristina Ståhl</dc:creator>
  <cp:lastModifiedBy>Gauthier, Phyllis</cp:lastModifiedBy>
  <cp:revision>21</cp:revision>
  <cp:lastPrinted>2018-09-11T11:41:25Z</cp:lastPrinted>
  <dcterms:created xsi:type="dcterms:W3CDTF">2018-09-04T09:35:25Z</dcterms:created>
  <dcterms:modified xsi:type="dcterms:W3CDTF">2021-02-22T16:47:10Z</dcterms:modified>
</cp:coreProperties>
</file>